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737" r:id="rId2"/>
  </p:sldMasterIdLst>
  <p:handoutMasterIdLst>
    <p:handoutMasterId r:id="rId28"/>
  </p:handoutMasterIdLst>
  <p:sldIdLst>
    <p:sldId id="256" r:id="rId3"/>
    <p:sldId id="258" r:id="rId4"/>
    <p:sldId id="278" r:id="rId5"/>
    <p:sldId id="297" r:id="rId6"/>
    <p:sldId id="300" r:id="rId7"/>
    <p:sldId id="301" r:id="rId8"/>
    <p:sldId id="302" r:id="rId9"/>
    <p:sldId id="303" r:id="rId10"/>
    <p:sldId id="304" r:id="rId11"/>
    <p:sldId id="334" r:id="rId12"/>
    <p:sldId id="335" r:id="rId13"/>
    <p:sldId id="338" r:id="rId14"/>
    <p:sldId id="340" r:id="rId15"/>
    <p:sldId id="306" r:id="rId16"/>
    <p:sldId id="320" r:id="rId17"/>
    <p:sldId id="322" r:id="rId18"/>
    <p:sldId id="325" r:id="rId19"/>
    <p:sldId id="326" r:id="rId20"/>
    <p:sldId id="327" r:id="rId21"/>
    <p:sldId id="328" r:id="rId22"/>
    <p:sldId id="329" r:id="rId23"/>
    <p:sldId id="314" r:id="rId24"/>
    <p:sldId id="355" r:id="rId25"/>
    <p:sldId id="290" r:id="rId26"/>
    <p:sldId id="275" r:id="rId27"/>
  </p:sldIdLst>
  <p:sldSz cx="9144000" cy="6858000" type="screen4x3"/>
  <p:notesSz cx="6794500" cy="99314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867" autoAdjust="0"/>
    <p:restoredTop sz="94660" autoAdjust="0"/>
  </p:normalViewPr>
  <p:slideViewPr>
    <p:cSldViewPr>
      <p:cViewPr varScale="1">
        <p:scale>
          <a:sx n="86" d="100"/>
          <a:sy n="86" d="100"/>
        </p:scale>
        <p:origin x="77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Foaie2!$A$5</c:f>
              <c:strCache>
                <c:ptCount val="1"/>
                <c:pt idx="0">
                  <c:v>Prevalenta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Foaie2!$B$4:$K$4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Foaie2!$B$5:$K$5</c:f>
              <c:numCache>
                <c:formatCode>0.0</c:formatCode>
                <c:ptCount val="10"/>
                <c:pt idx="0">
                  <c:v>1566.2519911334803</c:v>
                </c:pt>
                <c:pt idx="1">
                  <c:v>1820.4190829075676</c:v>
                </c:pt>
                <c:pt idx="2">
                  <c:v>1955.9709709325221</c:v>
                </c:pt>
                <c:pt idx="3">
                  <c:v>2123.7044230599454</c:v>
                </c:pt>
                <c:pt idx="4">
                  <c:v>2278.5767727315724</c:v>
                </c:pt>
                <c:pt idx="5">
                  <c:v>2385.7377555468597</c:v>
                </c:pt>
                <c:pt idx="6">
                  <c:v>2444.4217050382167</c:v>
                </c:pt>
                <c:pt idx="7">
                  <c:v>2592.2993624102032</c:v>
                </c:pt>
                <c:pt idx="8">
                  <c:v>2737.4407075092072</c:v>
                </c:pt>
                <c:pt idx="9">
                  <c:v>2889.9196671669265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5-43DC-B2D9-8DE91C1A25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14312080"/>
        <c:axId val="1014315888"/>
        <c:axId val="0"/>
      </c:bar3DChart>
      <c:catAx>
        <c:axId val="10143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14315888"/>
        <c:crosses val="autoZero"/>
        <c:auto val="1"/>
        <c:lblAlgn val="ctr"/>
        <c:lblOffset val="100"/>
        <c:noMultiLvlLbl val="0"/>
      </c:catAx>
      <c:valAx>
        <c:axId val="10143158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14312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14316432"/>
        <c:axId val="1014318608"/>
        <c:axId val="0"/>
      </c:bar3DChart>
      <c:catAx>
        <c:axId val="101431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14318608"/>
        <c:crosses val="autoZero"/>
        <c:auto val="1"/>
        <c:lblAlgn val="ctr"/>
        <c:lblOffset val="100"/>
        <c:noMultiLvlLbl val="0"/>
      </c:catAx>
      <c:valAx>
        <c:axId val="101431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316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Foaie1!$B$38</c:f>
              <c:strCache>
                <c:ptCount val="1"/>
                <c:pt idx="0">
                  <c:v>Incidenta la 100000 loc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Foaie1!$A$39:$A$48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Foaie1!$B$39:$B$48</c:f>
              <c:numCache>
                <c:formatCode>General</c:formatCode>
                <c:ptCount val="10"/>
                <c:pt idx="0">
                  <c:v>1495.6</c:v>
                </c:pt>
                <c:pt idx="1">
                  <c:v>1175.0999999999999</c:v>
                </c:pt>
                <c:pt idx="2">
                  <c:v>1184.4000000000001</c:v>
                </c:pt>
                <c:pt idx="3">
                  <c:v>1159.7</c:v>
                </c:pt>
                <c:pt idx="4">
                  <c:v>1181.5999999999999</c:v>
                </c:pt>
                <c:pt idx="5">
                  <c:v>1192.5999999999999</c:v>
                </c:pt>
                <c:pt idx="6">
                  <c:v>1148.4000000000001</c:v>
                </c:pt>
                <c:pt idx="7">
                  <c:v>1211.8</c:v>
                </c:pt>
                <c:pt idx="8">
                  <c:v>1200.8</c:v>
                </c:pt>
                <c:pt idx="9" formatCode="0.0">
                  <c:v>1221.2380365824583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8-4D86-B736-030030EED1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7605648"/>
        <c:axId val="1097604016"/>
        <c:axId val="0"/>
      </c:bar3DChart>
      <c:catAx>
        <c:axId val="109760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97604016"/>
        <c:crosses val="autoZero"/>
        <c:auto val="1"/>
        <c:lblAlgn val="ctr"/>
        <c:lblOffset val="100"/>
        <c:noMultiLvlLbl val="0"/>
      </c:catAx>
      <c:valAx>
        <c:axId val="109760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7605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05066218301E-2"/>
          <c:y val="8.863040221389358E-2"/>
          <c:w val="0.93888888888888888"/>
          <c:h val="0.60779242756815144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7602384"/>
        <c:axId val="1097604560"/>
        <c:axId val="0"/>
      </c:bar3DChart>
      <c:catAx>
        <c:axId val="109760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97604560"/>
        <c:crosses val="autoZero"/>
        <c:auto val="1"/>
        <c:lblAlgn val="ctr"/>
        <c:lblOffset val="100"/>
        <c:noMultiLvlLbl val="0"/>
      </c:catAx>
      <c:valAx>
        <c:axId val="109760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7602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Foaie1!$B$58</c:f>
              <c:strCache>
                <c:ptCount val="1"/>
                <c:pt idx="0">
                  <c:v>Nr. externari din spital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Foaie1!$A$59:$A$68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Foaie1!$B$59:$B$68</c:f>
              <c:numCache>
                <c:formatCode>General</c:formatCode>
                <c:ptCount val="10"/>
                <c:pt idx="0">
                  <c:v>265962</c:v>
                </c:pt>
                <c:pt idx="1">
                  <c:v>271678</c:v>
                </c:pt>
                <c:pt idx="2">
                  <c:v>260686</c:v>
                </c:pt>
                <c:pt idx="3">
                  <c:v>244421</c:v>
                </c:pt>
                <c:pt idx="4">
                  <c:v>234784</c:v>
                </c:pt>
                <c:pt idx="5">
                  <c:v>233945</c:v>
                </c:pt>
                <c:pt idx="6">
                  <c:v>239538</c:v>
                </c:pt>
                <c:pt idx="7">
                  <c:v>239723</c:v>
                </c:pt>
                <c:pt idx="8">
                  <c:v>133371</c:v>
                </c:pt>
                <c:pt idx="9">
                  <c:v>147328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537-92CD-EC16A3144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7606192"/>
        <c:axId val="1097606736"/>
        <c:axId val="0"/>
      </c:bar3DChart>
      <c:catAx>
        <c:axId val="10976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97606736"/>
        <c:crosses val="autoZero"/>
        <c:auto val="1"/>
        <c:lblAlgn val="ctr"/>
        <c:lblOffset val="100"/>
        <c:noMultiLvlLbl val="0"/>
      </c:catAx>
      <c:valAx>
        <c:axId val="1097606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7606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Foaie3!$B$1</c:f>
              <c:strCache>
                <c:ptCount val="1"/>
                <c:pt idx="0">
                  <c:v>Prevalenta (%000 loc.)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Foaie3!$A$2:$A$43</c:f>
              <c:strCache>
                <c:ptCount val="42"/>
                <c:pt idx="0">
                  <c:v>Ilfov</c:v>
                </c:pt>
                <c:pt idx="1">
                  <c:v>Vrancea</c:v>
                </c:pt>
                <c:pt idx="2">
                  <c:v>Satu-Mare</c:v>
                </c:pt>
                <c:pt idx="3">
                  <c:v>Mureș</c:v>
                </c:pt>
                <c:pt idx="4">
                  <c:v>Mehedinți</c:v>
                </c:pt>
                <c:pt idx="5">
                  <c:v>Iași</c:v>
                </c:pt>
                <c:pt idx="6">
                  <c:v>Harghita</c:v>
                </c:pt>
                <c:pt idx="7">
                  <c:v>Prahova</c:v>
                </c:pt>
                <c:pt idx="8">
                  <c:v>Alba</c:v>
                </c:pt>
                <c:pt idx="9">
                  <c:v>Arad</c:v>
                </c:pt>
                <c:pt idx="10">
                  <c:v>Bacău</c:v>
                </c:pt>
                <c:pt idx="11">
                  <c:v>Cluj</c:v>
                </c:pt>
                <c:pt idx="12">
                  <c:v>Dolj</c:v>
                </c:pt>
                <c:pt idx="13">
                  <c:v>Maramureș</c:v>
                </c:pt>
                <c:pt idx="14">
                  <c:v>Teleorman</c:v>
                </c:pt>
                <c:pt idx="15">
                  <c:v>Timiș</c:v>
                </c:pt>
                <c:pt idx="16">
                  <c:v>Brașov</c:v>
                </c:pt>
                <c:pt idx="17">
                  <c:v>Botoșani</c:v>
                </c:pt>
                <c:pt idx="18">
                  <c:v>Suceava</c:v>
                </c:pt>
                <c:pt idx="19">
                  <c:v>Tulcea</c:v>
                </c:pt>
                <c:pt idx="20">
                  <c:v>Galați</c:v>
                </c:pt>
                <c:pt idx="21">
                  <c:v>Dâmbovița</c:v>
                </c:pt>
                <c:pt idx="22">
                  <c:v>Bistrița-Năsăud</c:v>
                </c:pt>
                <c:pt idx="23">
                  <c:v>Vaslui</c:v>
                </c:pt>
                <c:pt idx="24">
                  <c:v>Constanța</c:v>
                </c:pt>
                <c:pt idx="25">
                  <c:v>Sălaj</c:v>
                </c:pt>
                <c:pt idx="26">
                  <c:v>Ialomița</c:v>
                </c:pt>
                <c:pt idx="27">
                  <c:v>Sibiu</c:v>
                </c:pt>
                <c:pt idx="28">
                  <c:v>Gorj</c:v>
                </c:pt>
                <c:pt idx="29">
                  <c:v>Bihor</c:v>
                </c:pt>
                <c:pt idx="30">
                  <c:v>Giurgiu</c:v>
                </c:pt>
                <c:pt idx="31">
                  <c:v>Neamț</c:v>
                </c:pt>
                <c:pt idx="32">
                  <c:v>Covasna</c:v>
                </c:pt>
                <c:pt idx="33">
                  <c:v>Caraș-Severin</c:v>
                </c:pt>
                <c:pt idx="34">
                  <c:v>București</c:v>
                </c:pt>
                <c:pt idx="35">
                  <c:v>Buzău</c:v>
                </c:pt>
                <c:pt idx="36">
                  <c:v>Olt</c:v>
                </c:pt>
                <c:pt idx="37">
                  <c:v>Călărași</c:v>
                </c:pt>
                <c:pt idx="38">
                  <c:v>Hunedoara</c:v>
                </c:pt>
                <c:pt idx="39">
                  <c:v>Vâlcea</c:v>
                </c:pt>
                <c:pt idx="40">
                  <c:v>Argeș</c:v>
                </c:pt>
                <c:pt idx="41">
                  <c:v>Brăila</c:v>
                </c:pt>
              </c:strCache>
            </c:strRef>
          </c:cat>
          <c:val>
            <c:numRef>
              <c:f>Foaie3!$B$2:$B$43</c:f>
              <c:numCache>
                <c:formatCode>0.0</c:formatCode>
                <c:ptCount val="42"/>
                <c:pt idx="0">
                  <c:v>430.37795331373314</c:v>
                </c:pt>
                <c:pt idx="1">
                  <c:v>715.33417515431609</c:v>
                </c:pt>
                <c:pt idx="2">
                  <c:v>1362.3520940251783</c:v>
                </c:pt>
                <c:pt idx="3">
                  <c:v>1513.1581441727676</c:v>
                </c:pt>
                <c:pt idx="4">
                  <c:v>1576.4445034178414</c:v>
                </c:pt>
                <c:pt idx="5">
                  <c:v>1868.0245308309311</c:v>
                </c:pt>
                <c:pt idx="6">
                  <c:v>1956.3349266877919</c:v>
                </c:pt>
                <c:pt idx="7">
                  <c:v>2004.5037629182552</c:v>
                </c:pt>
                <c:pt idx="8">
                  <c:v>2161.1020429902032</c:v>
                </c:pt>
                <c:pt idx="9">
                  <c:v>2274.4628794622226</c:v>
                </c:pt>
                <c:pt idx="10">
                  <c:v>2343.3154818330959</c:v>
                </c:pt>
                <c:pt idx="11">
                  <c:v>2348.3349436121157</c:v>
                </c:pt>
                <c:pt idx="12">
                  <c:v>2383.1490821126895</c:v>
                </c:pt>
                <c:pt idx="13">
                  <c:v>2436.4958222677101</c:v>
                </c:pt>
                <c:pt idx="14">
                  <c:v>2555.8095118820252</c:v>
                </c:pt>
                <c:pt idx="15">
                  <c:v>2593.4187326068022</c:v>
                </c:pt>
                <c:pt idx="16">
                  <c:v>2647.0242880239898</c:v>
                </c:pt>
                <c:pt idx="17">
                  <c:v>2663.3101760801219</c:v>
                </c:pt>
                <c:pt idx="18">
                  <c:v>2707.4384176677586</c:v>
                </c:pt>
                <c:pt idx="19">
                  <c:v>2737.6486551201215</c:v>
                </c:pt>
                <c:pt idx="20">
                  <c:v>2746.6469017473678</c:v>
                </c:pt>
                <c:pt idx="21">
                  <c:v>2759.6462654175707</c:v>
                </c:pt>
                <c:pt idx="22">
                  <c:v>2907.2111769428329</c:v>
                </c:pt>
                <c:pt idx="23">
                  <c:v>2913.5880819448357</c:v>
                </c:pt>
                <c:pt idx="24">
                  <c:v>2940.0064549541771</c:v>
                </c:pt>
                <c:pt idx="25">
                  <c:v>2941.0064456455762</c:v>
                </c:pt>
                <c:pt idx="26">
                  <c:v>2952.2645780332928</c:v>
                </c:pt>
                <c:pt idx="27">
                  <c:v>3162.7944183628065</c:v>
                </c:pt>
                <c:pt idx="28">
                  <c:v>3276.0514752040176</c:v>
                </c:pt>
                <c:pt idx="29">
                  <c:v>3312.1867379351925</c:v>
                </c:pt>
                <c:pt idx="30">
                  <c:v>3347.5730872538006</c:v>
                </c:pt>
                <c:pt idx="31">
                  <c:v>3420.1001675674288</c:v>
                </c:pt>
                <c:pt idx="32">
                  <c:v>3466.6158222989347</c:v>
                </c:pt>
                <c:pt idx="33">
                  <c:v>3469.9180340287562</c:v>
                </c:pt>
                <c:pt idx="34">
                  <c:v>3615.1221339103658</c:v>
                </c:pt>
                <c:pt idx="35">
                  <c:v>3705.5001212581851</c:v>
                </c:pt>
                <c:pt idx="36">
                  <c:v>3958.9969457443599</c:v>
                </c:pt>
                <c:pt idx="37">
                  <c:v>3962.8676751540206</c:v>
                </c:pt>
                <c:pt idx="38">
                  <c:v>4006.00077168197</c:v>
                </c:pt>
                <c:pt idx="39">
                  <c:v>4906.8970827074663</c:v>
                </c:pt>
                <c:pt idx="40">
                  <c:v>6394.3482738024559</c:v>
                </c:pt>
                <c:pt idx="41">
                  <c:v>6833.3825297518342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8-4A94-9B56-4637FDE248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7605104"/>
        <c:axId val="1097601296"/>
        <c:axId val="0"/>
      </c:bar3DChart>
      <c:catAx>
        <c:axId val="10976051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o-RO"/>
          </a:p>
        </c:txPr>
        <c:crossAx val="1097601296"/>
        <c:crosses val="autoZero"/>
        <c:auto val="1"/>
        <c:lblAlgn val="ctr"/>
        <c:lblOffset val="100"/>
        <c:noMultiLvlLbl val="0"/>
      </c:catAx>
      <c:valAx>
        <c:axId val="10976012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97605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Foaie4!$B$2</c:f>
              <c:strCache>
                <c:ptCount val="1"/>
                <c:pt idx="0">
                  <c:v>Prevalența  (%000 loc.)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Foaie4!$A$3:$A$12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Foaie4!$B$3:$B$12</c:f>
              <c:numCache>
                <c:formatCode>0.0</c:formatCode>
                <c:ptCount val="10"/>
                <c:pt idx="0">
                  <c:v>218.25823913262602</c:v>
                </c:pt>
                <c:pt idx="1">
                  <c:v>827.83297398019101</c:v>
                </c:pt>
                <c:pt idx="2">
                  <c:v>886.39286186078027</c:v>
                </c:pt>
                <c:pt idx="3">
                  <c:v>944.93813769879807</c:v>
                </c:pt>
                <c:pt idx="4">
                  <c:v>1017.759487972044</c:v>
                </c:pt>
                <c:pt idx="5">
                  <c:v>1055.850086355116</c:v>
                </c:pt>
                <c:pt idx="6">
                  <c:v>1118.9272751161989</c:v>
                </c:pt>
                <c:pt idx="7">
                  <c:v>1192.5279167523643</c:v>
                </c:pt>
                <c:pt idx="8">
                  <c:v>1260.2512943552167</c:v>
                </c:pt>
                <c:pt idx="9">
                  <c:v>1303.5463545112098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64-4DF2-9895-7CCC1D4DFD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7599664"/>
        <c:axId val="1097600208"/>
      </c:lineChart>
      <c:catAx>
        <c:axId val="10975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97600208"/>
        <c:crosses val="autoZero"/>
        <c:auto val="1"/>
        <c:lblAlgn val="ctr"/>
        <c:lblOffset val="100"/>
        <c:noMultiLvlLbl val="0"/>
      </c:catAx>
      <c:valAx>
        <c:axId val="10976002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97599664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Foaie5!$B$3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Foaie5!$A$4:$A$14</c:f>
              <c:numCache>
                <c:formatCode>General</c:formatCode>
                <c:ptCount val="11"/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Foaie5!$B$4:$B$14</c:f>
              <c:numCache>
                <c:formatCode>0.00</c:formatCode>
                <c:ptCount val="11"/>
                <c:pt idx="1">
                  <c:v>5.0498046328792032</c:v>
                </c:pt>
                <c:pt idx="2">
                  <c:v>5.2529695036604194</c:v>
                </c:pt>
                <c:pt idx="3">
                  <c:v>5.1766250924926336</c:v>
                </c:pt>
                <c:pt idx="4">
                  <c:v>4.8783563924377908</c:v>
                </c:pt>
                <c:pt idx="5">
                  <c:v>5.490595351038829</c:v>
                </c:pt>
                <c:pt idx="6">
                  <c:v>5.9817486233429165</c:v>
                </c:pt>
                <c:pt idx="7">
                  <c:v>6.4207055693333555</c:v>
                </c:pt>
                <c:pt idx="8">
                  <c:v>6.430690599914791</c:v>
                </c:pt>
                <c:pt idx="9">
                  <c:v>6.0015427495185527</c:v>
                </c:pt>
                <c:pt idx="10">
                  <c:v>6.9545898227369181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A-4820-A5F3-54FB749A9A31}"/>
            </c:ext>
          </c:extLst>
        </c:ser>
        <c:ser>
          <c:idx val="1"/>
          <c:order val="1"/>
          <c:tx>
            <c:strRef>
              <c:f>Foaie5!$C$3</c:f>
              <c:strCache>
                <c:ptCount val="1"/>
                <c:pt idx="0">
                  <c:v>MASCULIN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Foaie5!$A$4:$A$14</c:f>
              <c:numCache>
                <c:formatCode>General</c:formatCode>
                <c:ptCount val="11"/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Foaie5!$C$4:$C$14</c:f>
              <c:numCache>
                <c:formatCode>0.00</c:formatCode>
                <c:ptCount val="11"/>
                <c:pt idx="1">
                  <c:v>6.2126721521730071</c:v>
                </c:pt>
                <c:pt idx="2">
                  <c:v>6.5086082750548107</c:v>
                </c:pt>
                <c:pt idx="3">
                  <c:v>6.4952029021224309</c:v>
                </c:pt>
                <c:pt idx="4">
                  <c:v>6.3625478946990057</c:v>
                </c:pt>
                <c:pt idx="5">
                  <c:v>7.3535620685819376</c:v>
                </c:pt>
                <c:pt idx="6">
                  <c:v>8.1101553235654489</c:v>
                </c:pt>
                <c:pt idx="7">
                  <c:v>8.2872212412180364</c:v>
                </c:pt>
                <c:pt idx="8">
                  <c:v>7.9091723304249726</c:v>
                </c:pt>
                <c:pt idx="9">
                  <c:v>7.9229797276722316</c:v>
                </c:pt>
                <c:pt idx="10">
                  <c:v>9.218606527415087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A-4820-A5F3-54FB749A9A31}"/>
            </c:ext>
          </c:extLst>
        </c:ser>
        <c:ser>
          <c:idx val="2"/>
          <c:order val="2"/>
          <c:tx>
            <c:strRef>
              <c:f>Foaie5!$D$3</c:f>
              <c:strCache>
                <c:ptCount val="1"/>
                <c:pt idx="0">
                  <c:v>FEMININ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Foaie5!$A$4:$A$14</c:f>
              <c:numCache>
                <c:formatCode>General</c:formatCode>
                <c:ptCount val="11"/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Foaie5!$D$4:$D$14</c:f>
              <c:numCache>
                <c:formatCode>0.00</c:formatCode>
                <c:ptCount val="11"/>
                <c:pt idx="1">
                  <c:v>3.9456438003002772</c:v>
                </c:pt>
                <c:pt idx="2">
                  <c:v>4.0557508396870174</c:v>
                </c:pt>
                <c:pt idx="3">
                  <c:v>3.9170669552402946</c:v>
                </c:pt>
                <c:pt idx="4">
                  <c:v>3.4613356969029625</c:v>
                </c:pt>
                <c:pt idx="5">
                  <c:v>3.7108928695987284</c:v>
                </c:pt>
                <c:pt idx="6">
                  <c:v>3.9451269791553472</c:v>
                </c:pt>
                <c:pt idx="7">
                  <c:v>4.6326578663585734</c:v>
                </c:pt>
                <c:pt idx="8">
                  <c:v>5.0135578329057999</c:v>
                </c:pt>
                <c:pt idx="9">
                  <c:v>4.1592756474004071</c:v>
                </c:pt>
                <c:pt idx="10">
                  <c:v>4.7885041521344602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9A-4820-A5F3-54FB749A9A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7600752"/>
        <c:axId val="1097601840"/>
        <c:axId val="0"/>
      </c:bar3DChart>
      <c:catAx>
        <c:axId val="10976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97601840"/>
        <c:crosses val="autoZero"/>
        <c:auto val="1"/>
        <c:lblAlgn val="ctr"/>
        <c:lblOffset val="100"/>
        <c:noMultiLvlLbl val="0"/>
      </c:catAx>
      <c:valAx>
        <c:axId val="10976018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976007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900" baseline="0"/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Foaie6!$B$2</c:f>
              <c:strCache>
                <c:ptCount val="1"/>
                <c:pt idx="0">
                  <c:v>Incidenta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Foaie6!$A$3:$A$44</c:f>
              <c:strCache>
                <c:ptCount val="42"/>
                <c:pt idx="0">
                  <c:v>Bacău</c:v>
                </c:pt>
                <c:pt idx="1">
                  <c:v>Vaslui</c:v>
                </c:pt>
                <c:pt idx="2">
                  <c:v>Giurgiu</c:v>
                </c:pt>
                <c:pt idx="3">
                  <c:v>Ialomița</c:v>
                </c:pt>
                <c:pt idx="4">
                  <c:v>Arad</c:v>
                </c:pt>
                <c:pt idx="5">
                  <c:v>Teleorman</c:v>
                </c:pt>
                <c:pt idx="6">
                  <c:v>Dolj</c:v>
                </c:pt>
                <c:pt idx="7">
                  <c:v>Dâmbovița</c:v>
                </c:pt>
                <c:pt idx="8">
                  <c:v>Vrancea</c:v>
                </c:pt>
                <c:pt idx="9">
                  <c:v>Sibiu</c:v>
                </c:pt>
                <c:pt idx="10">
                  <c:v>Sălaj</c:v>
                </c:pt>
                <c:pt idx="11">
                  <c:v>Bihor</c:v>
                </c:pt>
                <c:pt idx="12">
                  <c:v>București</c:v>
                </c:pt>
                <c:pt idx="13">
                  <c:v>Olt</c:v>
                </c:pt>
                <c:pt idx="14">
                  <c:v>Buzău</c:v>
                </c:pt>
                <c:pt idx="15">
                  <c:v>Argeș</c:v>
                </c:pt>
                <c:pt idx="16">
                  <c:v>Bistrița-Năsăud</c:v>
                </c:pt>
                <c:pt idx="17">
                  <c:v>Cluj</c:v>
                </c:pt>
                <c:pt idx="18">
                  <c:v>Tulcea</c:v>
                </c:pt>
                <c:pt idx="19">
                  <c:v>Hunedoara</c:v>
                </c:pt>
                <c:pt idx="20">
                  <c:v>Brașov</c:v>
                </c:pt>
                <c:pt idx="21">
                  <c:v>Galați</c:v>
                </c:pt>
                <c:pt idx="22">
                  <c:v>Constanța</c:v>
                </c:pt>
                <c:pt idx="23">
                  <c:v>Suceava</c:v>
                </c:pt>
                <c:pt idx="24">
                  <c:v>Mehedinți</c:v>
                </c:pt>
                <c:pt idx="25">
                  <c:v>Satu-Mare</c:v>
                </c:pt>
                <c:pt idx="26">
                  <c:v>Harghita</c:v>
                </c:pt>
                <c:pt idx="27">
                  <c:v>Covasna</c:v>
                </c:pt>
                <c:pt idx="28">
                  <c:v>Prahova</c:v>
                </c:pt>
                <c:pt idx="29">
                  <c:v>Ilfov</c:v>
                </c:pt>
                <c:pt idx="30">
                  <c:v>Iași</c:v>
                </c:pt>
                <c:pt idx="31">
                  <c:v>Caraș-Severin</c:v>
                </c:pt>
                <c:pt idx="32">
                  <c:v>Timiș</c:v>
                </c:pt>
                <c:pt idx="33">
                  <c:v>Alba</c:v>
                </c:pt>
                <c:pt idx="34">
                  <c:v>Brăila</c:v>
                </c:pt>
                <c:pt idx="35">
                  <c:v>Botoșani</c:v>
                </c:pt>
                <c:pt idx="36">
                  <c:v>Neamț</c:v>
                </c:pt>
                <c:pt idx="37">
                  <c:v>Mureș</c:v>
                </c:pt>
                <c:pt idx="38">
                  <c:v>Maramureș</c:v>
                </c:pt>
                <c:pt idx="39">
                  <c:v>Călărași</c:v>
                </c:pt>
                <c:pt idx="40">
                  <c:v>Vâlcea</c:v>
                </c:pt>
                <c:pt idx="41">
                  <c:v>Gorj</c:v>
                </c:pt>
              </c:strCache>
            </c:strRef>
          </c:cat>
          <c:val>
            <c:numRef>
              <c:f>Foaie6!$B$3:$B$44</c:f>
              <c:numCache>
                <c:formatCode>0.00</c:formatCode>
                <c:ptCount val="42"/>
                <c:pt idx="0">
                  <c:v>0.34980078845097717</c:v>
                </c:pt>
                <c:pt idx="1">
                  <c:v>0.54710132042903681</c:v>
                </c:pt>
                <c:pt idx="2">
                  <c:v>1.1661308943057829</c:v>
                </c:pt>
                <c:pt idx="3">
                  <c:v>1.2018990004206647</c:v>
                </c:pt>
                <c:pt idx="4">
                  <c:v>1.2160301964618385</c:v>
                </c:pt>
                <c:pt idx="5">
                  <c:v>1.5654842042643791</c:v>
                </c:pt>
                <c:pt idx="6">
                  <c:v>1.7930670248453888</c:v>
                </c:pt>
                <c:pt idx="7">
                  <c:v>1.8744767085855198</c:v>
                </c:pt>
                <c:pt idx="8">
                  <c:v>1.9229413310599894</c:v>
                </c:pt>
                <c:pt idx="9">
                  <c:v>1.9998700084494507</c:v>
                </c:pt>
                <c:pt idx="10">
                  <c:v>2.4086866876704147</c:v>
                </c:pt>
                <c:pt idx="11">
                  <c:v>2.6995653699754341</c:v>
                </c:pt>
                <c:pt idx="12">
                  <c:v>2.956707235610144</c:v>
                </c:pt>
                <c:pt idx="13">
                  <c:v>3.146014393015848</c:v>
                </c:pt>
                <c:pt idx="14">
                  <c:v>4.2502868943653693</c:v>
                </c:pt>
                <c:pt idx="15">
                  <c:v>4.2536825370380544</c:v>
                </c:pt>
                <c:pt idx="16">
                  <c:v>4.7224472448152977</c:v>
                </c:pt>
                <c:pt idx="17">
                  <c:v>5.0628852539247911</c:v>
                </c:pt>
                <c:pt idx="18">
                  <c:v>5.8530875036581795</c:v>
                </c:pt>
                <c:pt idx="19">
                  <c:v>5.9360151530277721</c:v>
                </c:pt>
                <c:pt idx="20">
                  <c:v>5.9613595512722082</c:v>
                </c:pt>
                <c:pt idx="21">
                  <c:v>6.2949914205358866</c:v>
                </c:pt>
                <c:pt idx="22">
                  <c:v>6.304838963904797</c:v>
                </c:pt>
                <c:pt idx="23">
                  <c:v>6.7952918335153498</c:v>
                </c:pt>
                <c:pt idx="24">
                  <c:v>6.8485235011364267</c:v>
                </c:pt>
                <c:pt idx="25">
                  <c:v>7.6279512543403039</c:v>
                </c:pt>
                <c:pt idx="26">
                  <c:v>7.7206079810945809</c:v>
                </c:pt>
                <c:pt idx="27">
                  <c:v>8.0280580629299401</c:v>
                </c:pt>
                <c:pt idx="28">
                  <c:v>8.303186562580974</c:v>
                </c:pt>
                <c:pt idx="29">
                  <c:v>8.6587242550545298</c:v>
                </c:pt>
                <c:pt idx="30">
                  <c:v>10.281783563440486</c:v>
                </c:pt>
                <c:pt idx="31">
                  <c:v>10.605578534309046</c:v>
                </c:pt>
                <c:pt idx="32">
                  <c:v>11.188296192438694</c:v>
                </c:pt>
                <c:pt idx="33">
                  <c:v>11.278584161734896</c:v>
                </c:pt>
                <c:pt idx="34">
                  <c:v>11.519161405049712</c:v>
                </c:pt>
                <c:pt idx="35">
                  <c:v>13.020868654700127</c:v>
                </c:pt>
                <c:pt idx="36">
                  <c:v>13.051148850683205</c:v>
                </c:pt>
                <c:pt idx="37">
                  <c:v>13.080419938351412</c:v>
                </c:pt>
                <c:pt idx="38">
                  <c:v>13.896364005329145</c:v>
                </c:pt>
                <c:pt idx="39">
                  <c:v>14.919887482214403</c:v>
                </c:pt>
                <c:pt idx="40">
                  <c:v>27.310576456539867</c:v>
                </c:pt>
                <c:pt idx="41">
                  <c:v>35.637685708307174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F-4DAE-A661-FC2ED68BA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7602928"/>
        <c:axId val="1097603472"/>
        <c:axId val="0"/>
      </c:bar3DChart>
      <c:catAx>
        <c:axId val="1097602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o-RO"/>
          </a:p>
        </c:txPr>
        <c:crossAx val="1097603472"/>
        <c:crosses val="autoZero"/>
        <c:auto val="1"/>
        <c:lblAlgn val="ctr"/>
        <c:lblOffset val="100"/>
        <c:noMultiLvlLbl val="0"/>
      </c:catAx>
      <c:valAx>
        <c:axId val="109760347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097602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AB108-41B5-440F-AB4D-D5BE5220719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82A0-A237-4361-9284-AA9A2808C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6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278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257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561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52900" y="1609725"/>
            <a:ext cx="3543300" cy="2346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52900" y="4108450"/>
            <a:ext cx="3543300" cy="2347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D0FD-4520-42A0-80A4-B5AA13C716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251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8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312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208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1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59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027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43000"/>
            <a:lum/>
          </a:blip>
          <a:srcRect/>
          <a:stretch>
            <a:fillRect l="-14000" t="-20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853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CC26AC-70B8-4A91-9F5A-F6144EAC80B7}" type="datetimeFigureOut">
              <a:rPr lang="ro-RO" smtClean="0"/>
              <a:pPr/>
              <a:t>03.01.2023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A0B381-2DD2-4E9E-97B1-270EB511B42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pregnancy/keeping-well/mental-health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epression/guide/postpartum-depression#091e9c5e800088af-1-1" TargetMode="External"/><Relationship Id="rId2" Type="http://schemas.openxmlformats.org/officeDocument/2006/relationships/hyperlink" Target="https://www-webmd-com.translate.goog/depression/postpartum-depression/default.htm?_x_tr_sl=en&amp;_x_tr_tl=ro&amp;_x_tr_hl=ro&amp;_x_tr_pto=sc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414" y="1628800"/>
            <a:ext cx="1044290" cy="10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8" y="116632"/>
            <a:ext cx="1203018" cy="120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4406301"/>
            <a:ext cx="5112568" cy="64291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60000"/>
              </a:lnSpc>
            </a:pPr>
            <a:endParaRPr lang="ro-RO" sz="700" b="1" dirty="0">
              <a:solidFill>
                <a:srgbClr val="FF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lnSpc>
                <a:spcPct val="60000"/>
              </a:lnSpc>
            </a:pPr>
            <a:r>
              <a:rPr lang="ro-RO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INFORMAREA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CAMPANIEI</a:t>
            </a:r>
          </a:p>
        </p:txBody>
      </p:sp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2535651" y="785813"/>
            <a:ext cx="585277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o-RO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CAMPANI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o-RO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indent="-495300" algn="ctr">
              <a:buNone/>
              <a:defRPr/>
            </a:pPr>
            <a:br>
              <a:rPr lang="ro-RO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o-RO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„Sănătatea mintală - parte integrantă și esențială a sănătății”</a:t>
            </a:r>
          </a:p>
          <a:p>
            <a:pPr algn="ctr">
              <a:defRPr/>
            </a:pP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o-RO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Ianuarie 2023</a:t>
            </a:r>
          </a:p>
          <a:p>
            <a:pPr algn="ctr">
              <a:defRPr/>
            </a:pPr>
            <a:r>
              <a:rPr lang="en-US" sz="36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o-RO" sz="36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268760"/>
            <a:ext cx="2519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  <a:cs typeface="Calibri" pitchFamily="34" charset="0"/>
              </a:rPr>
              <a:t>MINISTERUL SĂNĂTĂȚII </a:t>
            </a:r>
            <a:endParaRPr lang="ro-RO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165" y="2659091"/>
            <a:ext cx="251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  <a:cs typeface="Calibri" pitchFamily="34" charset="0"/>
              </a:rPr>
              <a:t>INSTITUTUL NAȚIONAL </a:t>
            </a:r>
            <a:endParaRPr lang="ro-RO" sz="12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200" dirty="0">
                <a:latin typeface="Calibri" pitchFamily="34" charset="0"/>
                <a:cs typeface="Calibri" pitchFamily="34" charset="0"/>
              </a:rPr>
              <a:t>DE SĂNĂTATE PUBLICĂ</a:t>
            </a:r>
            <a:endParaRPr lang="ro-RO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66" y="3590523"/>
            <a:ext cx="288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  <a:cs typeface="Calibri" pitchFamily="34" charset="0"/>
              </a:rPr>
              <a:t>CENTRUL NAȚIONAL DE 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SUPRAVEGHERE A</a:t>
            </a:r>
          </a:p>
          <a:p>
            <a:pPr algn="ctr"/>
            <a:r>
              <a:rPr lang="en-GB" sz="1200" dirty="0">
                <a:latin typeface="Calibri" pitchFamily="34" charset="0"/>
                <a:cs typeface="Calibri" pitchFamily="34" charset="0"/>
              </a:rPr>
              <a:t>BOLILOR NETRANSMISIBILE</a:t>
            </a:r>
            <a:endParaRPr lang="ro-RO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5055567"/>
            <a:ext cx="279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libri" pitchFamily="34" charset="0"/>
                <a:cs typeface="Calibri" pitchFamily="34" charset="0"/>
              </a:rPr>
              <a:t>CENTRUL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REGIONAL DE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SĂNĂTATE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PUBLICĂ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TÂRGU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MUREŞ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1200" dirty="0" err="1">
                <a:latin typeface="Calibri" pitchFamily="34" charset="0"/>
                <a:cs typeface="Calibri" pitchFamily="34" charset="0"/>
              </a:rPr>
              <a:t>SECȚIA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EXTERNĂ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SĂNĂTATE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PUBLICĂ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SIBIU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66" y="6536377"/>
            <a:ext cx="279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latin typeface="Calibri" panose="020F0502020204030204" pitchFamily="34" charset="0"/>
                <a:cs typeface="Calibri" pitchFamily="34" charset="0"/>
              </a:rPr>
              <a:t>SIGLA ȘI NUME DSP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46" y="3977314"/>
            <a:ext cx="731848" cy="108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" y="3198093"/>
            <a:ext cx="1147208" cy="2697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Prevalența tulburărilor mintale și de comportament (cod ICD 10 F00-F99) (rate %000 loc.), pe județe, în anul 202</a:t>
            </a:r>
            <a:r>
              <a:rPr lang="ro-RO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o-RO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Sursa: INSP-CNSSP</a:t>
            </a:r>
            <a:br>
              <a:rPr lang="vi-VN" sz="18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o-RO" sz="1800" b="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899707"/>
              </p:ext>
            </p:extLst>
          </p:nvPr>
        </p:nvGraphicFramePr>
        <p:xfrm>
          <a:off x="1691680" y="908720"/>
          <a:ext cx="547260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74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Prevalența (rate %000 loc.) bolilor psihice (cod ICD 10 F01-F39) în România, în perioada 2012-2021</a:t>
            </a:r>
            <a:br>
              <a:rPr lang="ro-RO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Sursa: INSP-CNSSP</a:t>
            </a: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016672"/>
              </p:ext>
            </p:extLst>
          </p:nvPr>
        </p:nvGraphicFramePr>
        <p:xfrm>
          <a:off x="1475656" y="1481138"/>
          <a:ext cx="6264696" cy="389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19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br>
              <a:rPr lang="ro-RO" sz="2000" dirty="0">
                <a:latin typeface="Times New Roman" pitchFamily="18" charset="0"/>
                <a:cs typeface="Times New Roman" pitchFamily="18" charset="0"/>
              </a:rPr>
            </a:br>
            <a:br>
              <a:rPr lang="ro-RO" sz="2000" dirty="0">
                <a:latin typeface="Times New Roman" pitchFamily="18" charset="0"/>
                <a:cs typeface="Times New Roman" pitchFamily="18" charset="0"/>
              </a:rPr>
            </a:br>
            <a:br>
              <a:rPr lang="ro-RO" sz="2000" dirty="0">
                <a:latin typeface="Times New Roman" pitchFamily="18" charset="0"/>
                <a:cs typeface="Times New Roman" pitchFamily="18" charset="0"/>
              </a:rPr>
            </a:br>
            <a:br>
              <a:rPr lang="ro-RO" sz="2000" dirty="0">
                <a:latin typeface="Times New Roman" pitchFamily="18" charset="0"/>
                <a:cs typeface="Times New Roman" pitchFamily="18" charset="0"/>
              </a:rPr>
            </a:br>
            <a:br>
              <a:rPr lang="ro-RO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Incidența (rate la 100000 loc.) prin tulburări ale dezvoltării psihologice și alte tulburări fără </a:t>
            </a:r>
            <a:r>
              <a:rPr lang="ro-RO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precizare 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(COD ICD10 F83-F84, F88-F89), pe genuri, în perioada 201</a:t>
            </a:r>
            <a:r>
              <a:rPr lang="ro-RO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o-RO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vi-VN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20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Sursa: INSP-CNSSP</a:t>
            </a:r>
            <a:br>
              <a:rPr lang="vi-VN" b="0" i="1" dirty="0">
                <a:solidFill>
                  <a:schemeClr val="tx1"/>
                </a:solidFill>
                <a:effectLst/>
              </a:rPr>
            </a:br>
            <a:br>
              <a:rPr lang="vi-VN" dirty="0"/>
            </a:br>
            <a:endParaRPr lang="ro-RO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877496"/>
              </p:ext>
            </p:extLst>
          </p:nvPr>
        </p:nvGraphicFramePr>
        <p:xfrm>
          <a:off x="971600" y="1790700"/>
          <a:ext cx="7488832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18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Incidența (rate la 100000 loc.) prin tulburări ale dezvoltării psihologice și alte tulburări fără precizare (COD ICD10  F83-F84, F88-F89), pe județe, în anul 202</a:t>
            </a:r>
            <a:r>
              <a:rPr lang="ro-RO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o-RO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Sursa: INSP-CNSSP</a:t>
            </a:r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925110"/>
              </p:ext>
            </p:extLst>
          </p:nvPr>
        </p:nvGraphicFramePr>
        <p:xfrm>
          <a:off x="1043608" y="1412776"/>
          <a:ext cx="68407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71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686800" cy="107837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br>
              <a:rPr lang="ro-RO" sz="4000" dirty="0">
                <a:effectLst/>
                <a:latin typeface="Calibri"/>
                <a:ea typeface="Calibri"/>
                <a:cs typeface="Times New Roman"/>
              </a:rPr>
            </a:br>
            <a:endParaRPr lang="ro-RO" dirty="0"/>
          </a:p>
        </p:txBody>
      </p:sp>
      <p:sp>
        <p:nvSpPr>
          <p:cNvPr id="5" name="Dreptunghi 4"/>
          <p:cNvSpPr/>
          <p:nvPr/>
        </p:nvSpPr>
        <p:spPr>
          <a:xfrm>
            <a:off x="683568" y="8367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b="1" dirty="0">
                <a:latin typeface="Times New Roman"/>
                <a:ea typeface="Calibri"/>
              </a:rPr>
              <a:t>Prevalența % depresie, anxietate, autism, România, pe genuri,  în perioada 2010-2019 </a:t>
            </a:r>
          </a:p>
          <a:p>
            <a:pPr algn="ctr">
              <a:spcAft>
                <a:spcPts val="0"/>
              </a:spcAft>
            </a:pPr>
            <a:r>
              <a:rPr lang="ro-RO" dirty="0">
                <a:latin typeface="Times New Roman"/>
                <a:ea typeface="Calibri"/>
              </a:rPr>
              <a:t>Sursa: https://vizhub.healthdata.org/gbd-compare</a:t>
            </a:r>
            <a:r>
              <a:rPr lang="ro-RO" b="1" dirty="0">
                <a:latin typeface="Times New Roman"/>
                <a:ea typeface="Calibri"/>
              </a:rPr>
              <a:t>/</a:t>
            </a:r>
          </a:p>
          <a:p>
            <a:pPr algn="ctr">
              <a:spcAft>
                <a:spcPts val="0"/>
              </a:spcAft>
            </a:pPr>
            <a:endParaRPr lang="ro-RO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Dreptunghi 7"/>
          <p:cNvSpPr/>
          <p:nvPr/>
        </p:nvSpPr>
        <p:spPr>
          <a:xfrm rot="10800000" flipV="1">
            <a:off x="3419872" y="5599111"/>
            <a:ext cx="2241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o-RO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7041"/>
            <a:ext cx="7560840" cy="356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1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br>
              <a:rPr lang="en-US" sz="1600" b="1" dirty="0">
                <a:effectLst/>
                <a:latin typeface="Times New Roman"/>
                <a:ea typeface="Calibri"/>
              </a:rPr>
            </a:br>
            <a:r>
              <a:rPr lang="ro-RO" sz="1600" b="1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Incidența </a:t>
            </a:r>
            <a:r>
              <a:rPr lang="it-IT" sz="1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% depresie, Europa Centrală, pe genuri, în perioada 2010-2019</a:t>
            </a:r>
            <a:br>
              <a:rPr lang="ro-RO" sz="1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br>
              <a:rPr lang="ro-RO" sz="1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o-RO" sz="16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Sursa: https://vizhub.healthdata.org/gbd-compare</a:t>
            </a:r>
            <a:r>
              <a:rPr lang="ro-RO" sz="1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/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3203848" y="4629328"/>
            <a:ext cx="3654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US" dirty="0"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endParaRPr lang="en-US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o-RO" sz="2800" b="1" dirty="0">
                <a:latin typeface="Times New Roman"/>
                <a:ea typeface="Calibri"/>
              </a:rPr>
              <a:t> </a:t>
            </a:r>
            <a:endParaRPr lang="ro-RO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Substituent conținut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00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78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br>
              <a:rPr lang="en-US" sz="1800" b="1" dirty="0">
                <a:effectLst/>
                <a:latin typeface="Times New Roman"/>
                <a:ea typeface="Times New Roman"/>
              </a:rPr>
            </a:br>
            <a:r>
              <a:rPr lang="ro-RO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P</a:t>
            </a:r>
            <a:r>
              <a:rPr lang="ro-RO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revalența </a:t>
            </a:r>
            <a:r>
              <a:rPr lang="it-IT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% depresie, Europa Centrală, pe genuri, perioada 2010-2019</a:t>
            </a:r>
            <a:br>
              <a:rPr lang="ro-RO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br>
              <a:rPr lang="ro-RO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o-RO" sz="1600" b="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Sursa: https://vizhub.healthdata.org/gbd-compare/</a:t>
            </a:r>
            <a:br>
              <a:rPr lang="ro-RO" sz="1600" b="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o-RO" sz="1600" b="0" dirty="0">
              <a:solidFill>
                <a:schemeClr val="tx1"/>
              </a:solidFill>
            </a:endParaRPr>
          </a:p>
        </p:txBody>
      </p:sp>
      <p:sp>
        <p:nvSpPr>
          <p:cNvPr id="4" name="Dreptunghi 3"/>
          <p:cNvSpPr/>
          <p:nvPr/>
        </p:nvSpPr>
        <p:spPr>
          <a:xfrm rot="10800000" flipV="1">
            <a:off x="971600" y="532182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RO" sz="2400" dirty="0">
                <a:latin typeface="Times New Roman"/>
                <a:ea typeface="Times New Roman"/>
              </a:rPr>
              <a:t> </a:t>
            </a:r>
            <a:endParaRPr lang="ro-RO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Substituent conținut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67562"/>
            <a:ext cx="6984776" cy="3893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97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6016" y="476672"/>
            <a:ext cx="8138432" cy="66754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br>
              <a:rPr lang="ro-RO" sz="2800" b="1" baseline="30000" dirty="0">
                <a:effectLst/>
                <a:latin typeface="Times New Roman"/>
                <a:ea typeface="Times New Roman"/>
              </a:rPr>
            </a:br>
            <a:br>
              <a:rPr lang="ro-RO" sz="2800" b="1" baseline="30000" dirty="0">
                <a:effectLst/>
                <a:latin typeface="Times New Roman"/>
                <a:ea typeface="Times New Roman"/>
              </a:rPr>
            </a:br>
            <a:r>
              <a:rPr lang="it-IT" sz="2800" baseline="30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DALYs % depresie, Europa Centrală, pe genuri, perioada 2010-2019</a:t>
            </a:r>
            <a:br>
              <a:rPr lang="ro-RO" sz="2800" b="1" baseline="30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o-RO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2915816" y="5691157"/>
            <a:ext cx="394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sz="2000" baseline="30000" dirty="0">
                <a:latin typeface="Times New Roman"/>
                <a:ea typeface="Times New Roman"/>
              </a:rPr>
              <a:t>Sursa: https://vizhub.healthdata.org/gbd-compare</a:t>
            </a:r>
            <a:r>
              <a:rPr lang="ro-RO" baseline="30000" dirty="0">
                <a:latin typeface="Times New Roman"/>
                <a:ea typeface="Times New Roman"/>
              </a:rPr>
              <a:t>/</a:t>
            </a:r>
            <a:endParaRPr lang="ro-RO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o-RO" baseline="30000" dirty="0">
                <a:latin typeface="Times New Roman"/>
                <a:ea typeface="Times New Roman"/>
              </a:rPr>
              <a:t> </a:t>
            </a:r>
            <a:endParaRPr lang="ro-RO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Substituent conținut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1276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6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o-RO" sz="1800" b="1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Prevalența depresiei și a sentimentelor de singurătate, pe țări</a:t>
            </a:r>
            <a:endParaRPr lang="ro-RO" sz="1800" dirty="0"/>
          </a:p>
        </p:txBody>
      </p:sp>
      <p:sp>
        <p:nvSpPr>
          <p:cNvPr id="5" name="Dreptunghi 4"/>
          <p:cNvSpPr/>
          <p:nvPr/>
        </p:nvSpPr>
        <p:spPr>
          <a:xfrm rot="10800000" flipV="1">
            <a:off x="1619672" y="541938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RO" sz="1200" dirty="0">
                <a:solidFill>
                  <a:srgbClr val="000000"/>
                </a:solidFill>
                <a:latin typeface="Times New Roman"/>
                <a:ea typeface="Calibri"/>
              </a:rPr>
              <a:t>Sursa: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Study by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Josefine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Atzendorf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and Stefan Gruber (2021). The Mental Well-being of Older Adults after the First Wave of COVID-19. SHARE Working Paper Series 63-2021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Doi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: 10.17617/2.3292887</a:t>
            </a: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http://www.share-project.org/share-publications/share-working-paper-series.html</a:t>
            </a:r>
          </a:p>
          <a:p>
            <a:pPr algn="just">
              <a:spcAft>
                <a:spcPts val="0"/>
              </a:spcAft>
            </a:pPr>
            <a:endParaRPr lang="ro-RO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84887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11560" y="1052736"/>
            <a:ext cx="8136904" cy="502738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o-RO" sz="1600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09728" indent="0">
              <a:buNone/>
            </a:pPr>
            <a:r>
              <a:rPr lang="vi-VN" sz="1600" dirty="0">
                <a:latin typeface="Times New Roman" pitchFamily="18" charset="0"/>
                <a:cs typeface="Times New Roman" pitchFamily="18" charset="0"/>
                <a:hlinkClick r:id="rId2"/>
              </a:rPr>
              <a:t>https://www.nhs.uk/pregnancy/keeping-well/mental-health</a:t>
            </a:r>
            <a:r>
              <a:rPr lang="vi-VN" sz="14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vi-VN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Depresia care apare în timpul sarcinii se numește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depresie prenatală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Semnele și simptomele depresiei prenatale includ: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senzație de tristețe, dispoziție scăzută sau plâns facil;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iritabilitate sau enervare ușoară;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pierderea interesului pentru alte persoane din jur;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lipsa poftei de mâncare sau creșterea acesteia;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gânduri negative, cum ar fi îngrijorarea că nu veți putea avea grijă de copil, simțindu-vă vinovată, fără speranță sau învinovățindu-vă pentru problemele pe care le aveți;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probleme de concentrare sau de luare a deciziilor.</a:t>
            </a:r>
          </a:p>
          <a:p>
            <a:pPr marL="109728" indent="0">
              <a:buNone/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Alte afecțiuni mintale care se pot dezvolta în timpul sarcinii sau care se pot agrava în sarcină includ: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tulburări de anxietate,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 inclusiv tulburare de anxietate generalizată, anxietate socială,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tulburare de stres posttraumatic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tulburare de panică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tulburare obsesiv-compulsivă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, în care gândurile, imaginile sau îndemnurile nedorite și neplăcute intră în mod repetat în mintea unei persoane, provocându-i anxietate și ducând la comportamente repetitive.</a:t>
            </a:r>
          </a:p>
          <a:p>
            <a:pPr marL="109728" indent="0">
              <a:buNone/>
            </a:pPr>
            <a:endParaRPr lang="ro-RO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ro-RO" sz="2400" b="1" dirty="0">
                <a:effectLst/>
                <a:latin typeface="Times New Roman"/>
                <a:ea typeface="Times New Roman"/>
              </a:rPr>
            </a:br>
            <a:r>
              <a:rPr lang="ro-RO" sz="24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Depresia </a:t>
            </a:r>
            <a:r>
              <a:rPr lang="ro-RO" sz="2400" b="1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perinatală</a:t>
            </a:r>
            <a:endParaRPr lang="ro-R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2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47664" y="1484785"/>
            <a:ext cx="5616624" cy="4104456"/>
          </a:xfrm>
        </p:spPr>
        <p:txBody>
          <a:bodyPr>
            <a:normAutofit/>
          </a:bodyPr>
          <a:lstStyle/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r>
              <a:rPr lang="ro-RO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Introducere </a:t>
            </a:r>
          </a:p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endParaRPr lang="ro-RO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r>
              <a:rPr lang="ro-RO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Tema, grupul țintă și sloganul campaniei</a:t>
            </a:r>
          </a:p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endParaRPr lang="ro-RO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r>
              <a:rPr lang="ro-RO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Scopul campaniei</a:t>
            </a:r>
          </a:p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endParaRPr lang="ro-RO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r>
              <a:rPr lang="ro-RO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Obiectivele campaniei</a:t>
            </a:r>
          </a:p>
          <a:p>
            <a:pPr algn="ctr" eaLnBrk="1" hangingPunct="1">
              <a:buClrTx/>
              <a:buSzPct val="100000"/>
              <a:buFont typeface="Wingdings" pitchFamily="2" charset="2"/>
              <a:buChar char="Ø"/>
            </a:pPr>
            <a:endParaRPr lang="ro-RO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Tx/>
              <a:buSzPct val="100000"/>
              <a:buFont typeface="Wingdings" pitchFamily="2" charset="2"/>
              <a:buChar char="Ø"/>
            </a:pPr>
            <a:r>
              <a:rPr lang="ro-RO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Perioada de derulare a campaniei</a:t>
            </a:r>
          </a:p>
          <a:p>
            <a:pPr marL="109728" indent="0" algn="ctr">
              <a:buClrTx/>
              <a:buSzPct val="100000"/>
              <a:buNone/>
            </a:pPr>
            <a:endParaRPr lang="ro-RO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Tx/>
              <a:buSzPct val="100000"/>
              <a:buFont typeface="Wingdings" pitchFamily="2" charset="2"/>
              <a:buChar char="Ø"/>
            </a:pPr>
            <a:r>
              <a:rPr lang="ro-RO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Principalele </a:t>
            </a:r>
            <a:r>
              <a:rPr lang="ro-RO" sz="1800" dirty="0">
                <a:latin typeface="Calibri" pitchFamily="34" charset="0"/>
                <a:cs typeface="Calibri" pitchFamily="34" charset="0"/>
              </a:rPr>
              <a:t>materiale suport utilizate în campanie</a:t>
            </a:r>
          </a:p>
          <a:p>
            <a:pPr marL="109728" indent="0" algn="ctr">
              <a:buClrTx/>
              <a:buSzPct val="100000"/>
              <a:buNone/>
            </a:pPr>
            <a:endParaRPr lang="ro-RO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547664" y="496990"/>
            <a:ext cx="6480720" cy="57150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>
              <a:defRPr/>
            </a:pPr>
            <a:br>
              <a:rPr lang="en-US" sz="2800" b="1" dirty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</a:br>
            <a:br>
              <a:rPr lang="en-US" sz="2800" b="1" dirty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</a:br>
            <a:br>
              <a:rPr lang="ro-RO" sz="2800" b="1" dirty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</a:br>
            <a:br>
              <a:rPr lang="ro-RO" sz="2800" b="1" dirty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</a:br>
            <a:r>
              <a:rPr lang="ro-RO" sz="2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INFORMAREA CAMPANIEI</a:t>
            </a:r>
            <a:endParaRPr lang="ro-RO" sz="3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5112568"/>
          </a:xfrm>
        </p:spPr>
        <p:txBody>
          <a:bodyPr>
            <a:noAutofit/>
          </a:bodyPr>
          <a:lstStyle/>
          <a:p>
            <a:pPr marL="109728" indent="0" algn="just">
              <a:spcAft>
                <a:spcPts val="860"/>
              </a:spcAft>
              <a:buNone/>
            </a:pPr>
            <a:endParaRPr lang="ro-RO" sz="1400" b="1" dirty="0">
              <a:solidFill>
                <a:srgbClr val="000000"/>
              </a:solidFill>
              <a:latin typeface="Times New Roman"/>
              <a:ea typeface="Times New Roman"/>
              <a:hlinkClick r:id="rId2"/>
            </a:endParaRPr>
          </a:p>
          <a:p>
            <a:pPr indent="0" algn="just">
              <a:buNone/>
            </a:pPr>
            <a:r>
              <a:rPr lang="ro-RO" sz="1600" dirty="0">
                <a:latin typeface="Times New Roman"/>
                <a:hlinkClick r:id="rId3"/>
              </a:rPr>
              <a:t>https://www.webmd.com/depression/guide/postpartum-depression#091e9c5e800088af-1-1</a:t>
            </a:r>
            <a:endParaRPr lang="ro-RO" sz="1600" dirty="0">
              <a:latin typeface="Times New Roman"/>
            </a:endParaRPr>
          </a:p>
          <a:p>
            <a:pPr indent="0" algn="just">
              <a:buNone/>
            </a:pPr>
            <a:endParaRPr lang="ro-RO" sz="1600" dirty="0">
              <a:latin typeface="Times New Roman"/>
            </a:endParaRPr>
          </a:p>
          <a:p>
            <a:pPr indent="0" algn="just">
              <a:buNone/>
            </a:pPr>
            <a:r>
              <a:rPr lang="vi-VN" sz="1600" b="1" dirty="0">
                <a:latin typeface="Times New Roman"/>
              </a:rPr>
              <a:t>Depresia postpartum  </a:t>
            </a:r>
            <a:r>
              <a:rPr lang="vi-VN" sz="1600" dirty="0">
                <a:latin typeface="Times New Roman"/>
              </a:rPr>
              <a:t>(PPD) este o combinație complexă de modificări fizice, emoționale și comportamentale care au loc la unele femei, după  naștere. PPD este o formă de  </a:t>
            </a:r>
            <a:r>
              <a:rPr lang="vi-VN" sz="1600" b="1" dirty="0">
                <a:latin typeface="Times New Roman"/>
              </a:rPr>
              <a:t>depresie majoră  </a:t>
            </a:r>
            <a:r>
              <a:rPr lang="vi-VN" sz="1600" dirty="0">
                <a:latin typeface="Times New Roman"/>
              </a:rPr>
              <a:t>care debutează în decurs de 4 săptămâni după naștere. Diagnosticul  depresiei postpartum  se bazează nu numai pe perioada de timp dintre naștere și debut, ci și pe severitatea  depresiei.</a:t>
            </a:r>
          </a:p>
          <a:p>
            <a:pPr indent="0" algn="just">
              <a:buNone/>
            </a:pPr>
            <a:r>
              <a:rPr lang="vi-VN" sz="1600" dirty="0">
                <a:latin typeface="Times New Roman"/>
              </a:rPr>
              <a:t>•	Aproximativ 1 din 10  femei va dezvolta o depresie mai severă și de durată mai lungă după naștere. </a:t>
            </a:r>
          </a:p>
          <a:p>
            <a:pPr indent="0" algn="just">
              <a:buNone/>
            </a:pPr>
            <a:r>
              <a:rPr lang="vi-VN" sz="1600" dirty="0">
                <a:latin typeface="Times New Roman"/>
              </a:rPr>
              <a:t>•	Aproximativ 1 din 1000 de femei dezvoltă o afecțiune mai gravă numită  </a:t>
            </a:r>
            <a:r>
              <a:rPr lang="vi-VN" sz="1600" b="1" dirty="0">
                <a:latin typeface="Times New Roman"/>
              </a:rPr>
              <a:t>psihoză postpartum.</a:t>
            </a:r>
          </a:p>
          <a:p>
            <a:pPr indent="0" algn="just">
              <a:buNone/>
            </a:pPr>
            <a:r>
              <a:rPr lang="vi-VN" sz="1600" dirty="0">
                <a:latin typeface="Times New Roman"/>
              </a:rPr>
              <a:t>•	1 din 10 proaspeți tați suferă de depresie în timpul anului în care se naște copilul lor. </a:t>
            </a:r>
          </a:p>
          <a:p>
            <a:pPr indent="0" algn="just">
              <a:buNone/>
            </a:pPr>
            <a:r>
              <a:rPr lang="vi-VN" sz="1600" dirty="0">
                <a:latin typeface="Times New Roman"/>
              </a:rPr>
              <a:t>Simptomele </a:t>
            </a:r>
            <a:r>
              <a:rPr lang="vi-VN" sz="1600" b="1" dirty="0">
                <a:latin typeface="Times New Roman"/>
              </a:rPr>
              <a:t>tulburării obsesiv compulsive</a:t>
            </a:r>
            <a:r>
              <a:rPr lang="vi-VN" sz="1600" dirty="0">
                <a:latin typeface="Times New Roman"/>
              </a:rPr>
              <a:t> (TOC) apar rar în perioada postpartum (aproximativ 1-3% dintre femei). Obsesiile sunt de obicei legate de preocupările în ceea ce privește sănătatea bebelușului  sau de temeri iraționale de a nu-i face rău copilului.  Poate apărea și tulburarea de panică. Pot exista aceste afecțiuni și depresie în același timp.</a:t>
            </a:r>
          </a:p>
          <a:p>
            <a:pPr indent="0" algn="ctr">
              <a:buNone/>
            </a:pPr>
            <a:endParaRPr lang="ro-RO" sz="1400" b="1" dirty="0">
              <a:latin typeface="Times New Roman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b="1" dirty="0">
                <a:solidFill>
                  <a:srgbClr val="242852"/>
                </a:solidFill>
                <a:effectLst/>
                <a:latin typeface="Times New Roman"/>
                <a:ea typeface="Times New Roman"/>
              </a:rPr>
              <a:t>Depresia </a:t>
            </a:r>
            <a:r>
              <a:rPr lang="ro-RO" sz="2400" dirty="0" err="1">
                <a:solidFill>
                  <a:srgbClr val="242852"/>
                </a:solidFill>
                <a:effectLst/>
                <a:latin typeface="Times New Roman"/>
                <a:ea typeface="Times New Roman"/>
              </a:rPr>
              <a:t>perinatală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4203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27584" y="1484784"/>
            <a:ext cx="7344816" cy="453650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vi-VN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Semne și simptome de depresie postpartum</a:t>
            </a:r>
            <a:r>
              <a:rPr lang="vi-VN" sz="18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Insomnii; 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Schimbări ale apetitului; 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Oboseală severă;  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Schimbări frecvente de dispoziție; 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Lipsa de interes față de copil;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Plâns ușor tot timpul, adesea fără motiv;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Mânie severă;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Pierderea plăcerii pentru orice activitate;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Sentimente de inutilitate, deznădejde și neputință; 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Gânduri de moarte sau sinucidere; 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Gânduri de a răni pe altcineva;</a:t>
            </a:r>
          </a:p>
          <a:p>
            <a:pPr algn="just"/>
            <a:r>
              <a:rPr lang="vi-VN" sz="1600" dirty="0">
                <a:latin typeface="Times New Roman" pitchFamily="18" charset="0"/>
                <a:ea typeface="Times New Roman"/>
                <a:cs typeface="Times New Roman" pitchFamily="18" charset="0"/>
              </a:rPr>
              <a:t>Probleme de concentrare sau de luare a deciziilor.</a:t>
            </a:r>
          </a:p>
          <a:p>
            <a:pPr algn="just"/>
            <a:endParaRPr lang="ro-RO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200" b="1" dirty="0">
                <a:solidFill>
                  <a:srgbClr val="242852"/>
                </a:solidFill>
                <a:effectLst/>
                <a:latin typeface="Times New Roman"/>
                <a:ea typeface="Times New Roman"/>
              </a:rPr>
              <a:t>Depresia </a:t>
            </a:r>
            <a:r>
              <a:rPr lang="ro-RO" sz="2200" b="1" dirty="0" err="1">
                <a:solidFill>
                  <a:srgbClr val="242852"/>
                </a:solidFill>
                <a:effectLst/>
                <a:latin typeface="Times New Roman"/>
                <a:ea typeface="Times New Roman"/>
              </a:rPr>
              <a:t>perinatală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6659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ro-RO" sz="3400" b="1" dirty="0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Sănătate mintală </a:t>
            </a:r>
          </a:p>
          <a:p>
            <a:pPr marL="0" indent="0">
              <a:buNone/>
            </a:pPr>
            <a:endParaRPr lang="ro-RO" sz="3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3400" b="1" dirty="0">
                <a:latin typeface="Times New Roman" panose="02020603050405020304" pitchFamily="18" charset="0"/>
                <a:ea typeface="SimSun"/>
                <a:cs typeface="Times New Roman" pitchFamily="18" charset="0"/>
              </a:rPr>
              <a:t>Grup țintă</a:t>
            </a:r>
            <a:r>
              <a:rPr lang="ro-RO" sz="3400" dirty="0">
                <a:latin typeface="Times New Roman" panose="02020603050405020304" pitchFamily="18" charset="0"/>
                <a:ea typeface="SimSun"/>
                <a:cs typeface="Times New Roman" pitchFamily="18" charset="0"/>
              </a:rPr>
              <a:t>: </a:t>
            </a:r>
            <a:r>
              <a:rPr lang="ro-RO" sz="3200" dirty="0">
                <a:latin typeface="Times New Roman" panose="02020603050405020304" pitchFamily="18" charset="0"/>
                <a:ea typeface="SimSun"/>
                <a:cs typeface="Times New Roman" pitchFamily="18" charset="0"/>
              </a:rPr>
              <a:t>Gravidele</a:t>
            </a:r>
          </a:p>
          <a:p>
            <a:pPr algn="just"/>
            <a:endParaRPr lang="ro-RO" sz="3400" dirty="0">
              <a:latin typeface="Times New Roman" panose="02020603050405020304" pitchFamily="18" charset="0"/>
              <a:ea typeface="SimSun"/>
              <a:cs typeface="Times New Roman" pitchFamily="18" charset="0"/>
            </a:endParaRPr>
          </a:p>
          <a:p>
            <a:pPr algn="just"/>
            <a:r>
              <a:rPr lang="ro-RO" sz="3400" b="1" dirty="0">
                <a:latin typeface="Times New Roman" panose="02020603050405020304" pitchFamily="18" charset="0"/>
                <a:ea typeface="SimSun"/>
                <a:cs typeface="Times New Roman" pitchFamily="18" charset="0"/>
              </a:rPr>
              <a:t>Sloganul campaniei</a:t>
            </a:r>
            <a:r>
              <a:rPr lang="ro-RO" sz="3400" dirty="0">
                <a:latin typeface="Times New Roman" panose="02020603050405020304" pitchFamily="18" charset="0"/>
                <a:ea typeface="SimSun"/>
                <a:cs typeface="Times New Roman" pitchFamily="18" charset="0"/>
              </a:rPr>
              <a:t>:</a:t>
            </a:r>
          </a:p>
          <a:p>
            <a:pPr marL="109728" indent="0" algn="ctr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itchFamily="18" charset="0"/>
              </a:rPr>
              <a:t>„Sănătatea mintală - parte integrantă și esențială </a:t>
            </a:r>
            <a:endParaRPr lang="ro-RO" sz="2800" dirty="0">
              <a:solidFill>
                <a:srgbClr val="FF0000"/>
              </a:solidFill>
              <a:latin typeface="Times New Roman" panose="02020603050405020304" pitchFamily="18" charset="0"/>
              <a:ea typeface="SimSun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itchFamily="18" charset="0"/>
              </a:rPr>
              <a:t>a sănătății”</a:t>
            </a:r>
          </a:p>
          <a:p>
            <a:pPr algn="just"/>
            <a:endParaRPr lang="vi-VN" sz="2800" i="1" dirty="0">
              <a:solidFill>
                <a:srgbClr val="FF0000"/>
              </a:solidFill>
              <a:latin typeface="Times New Roman" panose="02020603050405020304" pitchFamily="18" charset="0"/>
              <a:ea typeface="SimSun"/>
              <a:cs typeface="Times New Roman" pitchFamily="18" charset="0"/>
            </a:endParaRPr>
          </a:p>
          <a:p>
            <a:pPr algn="just"/>
            <a:endParaRPr lang="ro-RO" sz="3400" dirty="0">
              <a:latin typeface="Times New Roman" panose="02020603050405020304" pitchFamily="18" charset="0"/>
              <a:ea typeface="SimSu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5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Scopul campaniei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: creșterea nivelului de informare și conștientizare a</a:t>
            </a:r>
            <a:r>
              <a:rPr lang="ro-RO" sz="3000" dirty="0">
                <a:latin typeface="Times New Roman" pitchFamily="18" charset="0"/>
                <a:cs typeface="Times New Roman" pitchFamily="18" charset="0"/>
              </a:rPr>
              <a:t> gravidelor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privind problematica sănătății mintale</a:t>
            </a:r>
            <a:r>
              <a:rPr lang="ro-RO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  <a:p>
            <a:endParaRPr lang="vi-VN" sz="3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Obiectivele campaniei:</a:t>
            </a:r>
          </a:p>
          <a:p>
            <a:endParaRPr lang="ro-RO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informarea </a:t>
            </a:r>
            <a:r>
              <a:rPr lang="ro-RO" sz="3000" dirty="0">
                <a:latin typeface="Times New Roman" pitchFamily="18" charset="0"/>
                <a:cs typeface="Times New Roman" pitchFamily="18" charset="0"/>
              </a:rPr>
              <a:t>populației feminine (în special a gravidelor)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privind importanța identificării și intervenției timpurii în cazul tulburărilor mintale</a:t>
            </a:r>
            <a:r>
              <a:rPr lang="ro-RO" sz="3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conştientizarea şi promovarea unei mai bune înţelegeri a impactului tulburărilor mintale asupra vieţii oamenilor</a:t>
            </a:r>
            <a:r>
              <a:rPr lang="ro-RO" sz="3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creșterea accesului la informații pentru îmbunătățirea îngrijirilor și înlăturarea stigmatizării </a:t>
            </a:r>
            <a:r>
              <a:rPr lang="ro-RO" sz="3000" dirty="0">
                <a:latin typeface="Times New Roman" pitchFamily="18" charset="0"/>
                <a:cs typeface="Times New Roman" pitchFamily="18" charset="0"/>
              </a:rPr>
              <a:t>femeilor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cu  tulburări  mintale.</a:t>
            </a:r>
          </a:p>
          <a:p>
            <a:endParaRPr lang="ro-RO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3327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44456"/>
            <a:ext cx="8064896" cy="4235301"/>
          </a:xfrm>
        </p:spPr>
        <p:txBody>
          <a:bodyPr/>
          <a:lstStyle/>
          <a:p>
            <a:pPr marL="495300" indent="-495300" algn="ctr"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495300" indent="-495300" algn="ctr">
              <a:buNone/>
              <a:defRPr/>
            </a:pPr>
            <a:r>
              <a:rPr lang="ro-RO" b="1" dirty="0">
                <a:latin typeface="Times New Roman" pitchFamily="18" charset="0"/>
                <a:cs typeface="Times New Roman" pitchFamily="18" charset="0"/>
              </a:rPr>
              <a:t>luna IANUARIE 20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marL="495300" indent="-495300">
              <a:buNone/>
              <a:defRPr/>
            </a:pP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6" y="100662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PERIOADA DE DERULARE A CAMPANIEI</a:t>
            </a:r>
            <a:b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50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971599" y="1628775"/>
            <a:ext cx="6735713" cy="4320505"/>
          </a:xfrm>
        </p:spPr>
        <p:txBody>
          <a:bodyPr>
            <a:normAutofit lnSpcReduction="10000"/>
          </a:bodyPr>
          <a:lstStyle/>
          <a:p>
            <a:r>
              <a:rPr lang="ro-RO" sz="2000" dirty="0"/>
              <a:t>Analiza de situație</a:t>
            </a:r>
          </a:p>
          <a:p>
            <a:endParaRPr lang="ro-RO" sz="2000" dirty="0"/>
          </a:p>
          <a:p>
            <a:r>
              <a:rPr lang="ro-RO" sz="2000" dirty="0"/>
              <a:t>Chestionar KAP - Depresia </a:t>
            </a:r>
            <a:r>
              <a:rPr lang="ro-RO" sz="2000" dirty="0" err="1"/>
              <a:t>perinatală</a:t>
            </a:r>
            <a:endParaRPr lang="ro-RO" sz="2000" dirty="0"/>
          </a:p>
          <a:p>
            <a:endParaRPr lang="ro-RO" sz="2000" dirty="0"/>
          </a:p>
          <a:p>
            <a:r>
              <a:rPr lang="ro-RO" sz="2000" dirty="0"/>
              <a:t>Informare despre campanie – material </a:t>
            </a:r>
            <a:r>
              <a:rPr lang="ro-RO" sz="2000" dirty="0" err="1"/>
              <a:t>ppt</a:t>
            </a:r>
            <a:endParaRPr lang="ro-RO" sz="2000" dirty="0"/>
          </a:p>
          <a:p>
            <a:endParaRPr lang="ro-RO" sz="2000" dirty="0"/>
          </a:p>
          <a:p>
            <a:r>
              <a:rPr lang="ro-RO" sz="2000" dirty="0"/>
              <a:t>Planificarea campaniei – material </a:t>
            </a:r>
            <a:r>
              <a:rPr lang="ro-RO" sz="2000" dirty="0" err="1"/>
              <a:t>ppt</a:t>
            </a:r>
            <a:endParaRPr lang="ro-RO" sz="2000" dirty="0"/>
          </a:p>
          <a:p>
            <a:endParaRPr lang="ro-RO" sz="2000" dirty="0"/>
          </a:p>
          <a:p>
            <a:r>
              <a:rPr lang="ro-RO" sz="2000" dirty="0"/>
              <a:t>Comunicat de presă</a:t>
            </a:r>
          </a:p>
          <a:p>
            <a:endParaRPr lang="ro-RO" sz="2000" dirty="0"/>
          </a:p>
          <a:p>
            <a:r>
              <a:rPr lang="ro-RO" sz="2000" dirty="0"/>
              <a:t>Materiale IEC: poster, pliant, </a:t>
            </a:r>
            <a:r>
              <a:rPr lang="ro-RO" sz="2000" dirty="0" err="1"/>
              <a:t>infografic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/>
              <a:t>V</a:t>
            </a:r>
            <a:r>
              <a:rPr lang="ro-RO" sz="2000" dirty="0" err="1"/>
              <a:t>ideoclip</a:t>
            </a:r>
            <a:endParaRPr lang="ro-RO" sz="2000" dirty="0"/>
          </a:p>
          <a:p>
            <a:endParaRPr lang="ro-RO" sz="2000" dirty="0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PRINCIPALELE MATERIALE SUPORT UTILIZATE ÎN CAMPANIE</a:t>
            </a:r>
            <a:endParaRPr lang="en-US" sz="2400" b="1" cap="none" dirty="0">
              <a:ln>
                <a:noFill/>
              </a:ln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51125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Conform OMS </a:t>
            </a:r>
            <a:r>
              <a:rPr lang="ro-RO" sz="2000" b="1" dirty="0">
                <a:latin typeface="Times New Roman" pitchFamily="18" charset="0"/>
                <a:ea typeface="Calibri"/>
                <a:cs typeface="Times New Roman" pitchFamily="18" charset="0"/>
              </a:rPr>
              <a:t>Sănătatea mintală</a:t>
            </a:r>
            <a:r>
              <a:rPr lang="ro-RO" sz="2000" dirty="0">
                <a:latin typeface="Times New Roman" pitchFamily="18" charset="0"/>
                <a:ea typeface="Calibri"/>
                <a:cs typeface="Times New Roman" pitchFamily="18" charset="0"/>
              </a:rPr>
              <a:t> reprezintă </a:t>
            </a:r>
            <a:r>
              <a:rPr lang="ro-RO" sz="21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starea</a:t>
            </a:r>
            <a:r>
              <a:rPr lang="ro-RO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 sănătate în care individul își realizează abilitățile, poate face față tensiunilor normale ale vieții, poate lucra productiv și este capabil să contribuie și el la dezvoltarea comunității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o-RO" sz="20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Sănătatea mintală a populației este determinată de o multitudine de factori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biologici (genetică, sex), individuali (experiențe personale), familiali, sociali (sprijin social), economici și de mediu (statut social și condiții de viață).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Pentru cetățeni, sănătatea mintală este o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resursă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care le permite să își realizeze potențialul intelectual și emoțional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să își găsească și să-și îndeplinească rolurile în viața socială, școlară și profesională. Pentru societăți, sănătatea mintală bună a cetățenilor contribuie la prosperitate, solidaritate și justiție socială. În schimb, lipsa sănătății mintale impune costuri și pierderi multiple, cetățenilor și sistemelor sociale.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o-RO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800" cy="5400600"/>
          </a:xfrm>
        </p:spPr>
        <p:txBody>
          <a:bodyPr/>
          <a:lstStyle/>
          <a:p>
            <a:endParaRPr lang="ro-RO" dirty="0"/>
          </a:p>
          <a:p>
            <a:pPr marL="109728" indent="0">
              <a:buNone/>
            </a:pPr>
            <a:endParaRPr lang="ro-RO" dirty="0"/>
          </a:p>
        </p:txBody>
      </p:sp>
      <p:sp>
        <p:nvSpPr>
          <p:cNvPr id="2" name="Dreptunghi 1"/>
          <p:cNvSpPr/>
          <p:nvPr/>
        </p:nvSpPr>
        <p:spPr>
          <a:xfrm>
            <a:off x="1259632" y="112474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Prevalența (rate la %</a:t>
            </a:r>
            <a:r>
              <a:rPr lang="ro-RO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000</a:t>
            </a:r>
            <a:r>
              <a:rPr lang="ro-RO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de loc.)  tulburărilor mintale și de comportament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o-RO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cod ICD 10 F00-F99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o-RO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 în România, în perioada 2012-2021</a:t>
            </a:r>
            <a:endParaRPr lang="ro-RO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3" name="Dreptunghi 12"/>
          <p:cNvSpPr/>
          <p:nvPr/>
        </p:nvSpPr>
        <p:spPr>
          <a:xfrm>
            <a:off x="3851920" y="5085184"/>
            <a:ext cx="18886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Sursa: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INSP-</a:t>
            </a: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CNSSP</a:t>
            </a:r>
          </a:p>
        </p:txBody>
      </p:sp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485143038"/>
              </p:ext>
            </p:extLst>
          </p:nvPr>
        </p:nvGraphicFramePr>
        <p:xfrm>
          <a:off x="1835696" y="2057400"/>
          <a:ext cx="5400600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93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29344" y="260648"/>
            <a:ext cx="8686800" cy="105422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b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b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b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br>
              <a:rPr lang="ro-RO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br>
              <a:rPr lang="ro-RO" sz="2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br>
              <a:rPr lang="ro-RO" sz="2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o-RO" sz="2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Incidența</a:t>
            </a:r>
            <a:r>
              <a:rPr lang="ro-RO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( la %</a:t>
            </a:r>
            <a:r>
              <a:rPr lang="ro-RO" sz="16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000</a:t>
            </a:r>
            <a:r>
              <a:rPr lang="ro-RO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de loc.)  tulburărilor mintale, în România, </a:t>
            </a:r>
            <a:br>
              <a:rPr lang="ro-RO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o-RO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în perioada 2012-2021</a:t>
            </a:r>
            <a:br>
              <a:rPr lang="ro-RO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o-RO" sz="1800" b="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Sursa: </a:t>
            </a:r>
            <a:r>
              <a:rPr lang="en-US" sz="1800" b="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INSP-CNSSP</a:t>
            </a:r>
            <a:br>
              <a:rPr lang="ro-RO" sz="5400" b="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br>
              <a:rPr lang="ro-RO" sz="4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o-RO" sz="4400" b="1" dirty="0">
                <a:effectLst/>
                <a:latin typeface="Times New Roman"/>
                <a:ea typeface="Times New Roman"/>
              </a:rPr>
              <a:t> </a:t>
            </a:r>
            <a:br>
              <a:rPr lang="ro-RO" sz="4000" dirty="0">
                <a:effectLst/>
                <a:latin typeface="Times New Roman"/>
                <a:ea typeface="Times New Roman"/>
              </a:rPr>
            </a:br>
            <a:endParaRPr lang="ro-RO" dirty="0"/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90008"/>
              </p:ext>
            </p:extLst>
          </p:nvPr>
        </p:nvGraphicFramePr>
        <p:xfrm>
          <a:off x="1691680" y="1481138"/>
          <a:ext cx="6336704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ă 3"/>
          <p:cNvGraphicFramePr/>
          <p:nvPr>
            <p:extLst>
              <p:ext uri="{D42A27DB-BD31-4B8C-83A1-F6EECF244321}">
                <p14:modId xmlns:p14="http://schemas.microsoft.com/office/powerpoint/2010/main" val="395637701"/>
              </p:ext>
            </p:extLst>
          </p:nvPr>
        </p:nvGraphicFramePr>
        <p:xfrm>
          <a:off x="2123728" y="1484784"/>
          <a:ext cx="54006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9786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108012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br>
              <a:rPr lang="en-US" sz="1800" b="1" dirty="0">
                <a:effectLst/>
                <a:latin typeface="Times New Roman"/>
                <a:ea typeface="Times New Roman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Numărul externărilor din spital cu diagnosticul tulburări mintale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în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România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</a:t>
            </a:r>
            <a:br>
              <a:rPr lang="ro-RO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în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perioada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201</a:t>
            </a:r>
            <a:r>
              <a:rPr lang="ro-RO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-20</a:t>
            </a:r>
            <a:r>
              <a:rPr lang="ro-RO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21</a:t>
            </a:r>
            <a:br>
              <a:rPr lang="ro-RO" sz="1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o-RO" sz="1800" dirty="0">
              <a:solidFill>
                <a:schemeClr val="tx1"/>
              </a:solidFill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3635896" y="4365104"/>
            <a:ext cx="27363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endParaRPr lang="en-US" sz="1600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r>
              <a:rPr lang="ro-RO" sz="1600" dirty="0">
                <a:latin typeface="Times New Roman"/>
                <a:ea typeface="Times New Roman"/>
              </a:rPr>
              <a:t>Sursa: </a:t>
            </a:r>
            <a:r>
              <a:rPr lang="en-US" sz="1600" dirty="0">
                <a:latin typeface="Times New Roman"/>
                <a:ea typeface="Times New Roman"/>
              </a:rPr>
              <a:t>INSP-CNSSP</a:t>
            </a:r>
            <a:br>
              <a:rPr lang="vi-VN" sz="1600" dirty="0">
                <a:latin typeface="Times New Roman"/>
                <a:ea typeface="Times New Roman"/>
              </a:rPr>
            </a:br>
            <a:r>
              <a:rPr lang="ro-RO" sz="1600" dirty="0">
                <a:latin typeface="Times New Roman"/>
                <a:ea typeface="Times New Roman"/>
              </a:rPr>
              <a:t> </a:t>
            </a:r>
            <a:r>
              <a:rPr lang="ro-RO" dirty="0">
                <a:latin typeface="Times New Roman"/>
                <a:ea typeface="Times New Roman"/>
              </a:rPr>
              <a:t> </a:t>
            </a:r>
            <a:endParaRPr lang="ro-RO" sz="2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Substituent conținu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013490"/>
              </p:ext>
            </p:extLst>
          </p:nvPr>
        </p:nvGraphicFramePr>
        <p:xfrm>
          <a:off x="683568" y="1988840"/>
          <a:ext cx="76328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1670719755"/>
              </p:ext>
            </p:extLst>
          </p:nvPr>
        </p:nvGraphicFramePr>
        <p:xfrm>
          <a:off x="1475656" y="2152650"/>
          <a:ext cx="6192688" cy="336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36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en-US" sz="2000" b="1" dirty="0">
                <a:effectLst/>
                <a:latin typeface="Times New Roman"/>
                <a:ea typeface="Times New Roman"/>
              </a:rPr>
            </a:br>
            <a:br>
              <a:rPr lang="en-US" sz="2000" b="1" dirty="0">
                <a:effectLst/>
                <a:latin typeface="Times New Roman"/>
                <a:ea typeface="Times New Roman"/>
              </a:rPr>
            </a:br>
            <a:br>
              <a:rPr lang="en-US" sz="2000" b="1" dirty="0">
                <a:effectLst/>
                <a:latin typeface="Times New Roman"/>
                <a:ea typeface="Times New Roman"/>
              </a:rPr>
            </a:br>
            <a:br>
              <a:rPr lang="en-US" sz="2000" b="1" dirty="0">
                <a:effectLst/>
                <a:latin typeface="Times New Roman"/>
                <a:ea typeface="Times New Roman"/>
              </a:rPr>
            </a:br>
            <a:r>
              <a:rPr lang="vi-VN" sz="2000" dirty="0">
                <a:effectLst/>
                <a:latin typeface="Times New Roman"/>
                <a:ea typeface="Times New Roman"/>
              </a:rPr>
              <a:t>Numărul externărilor din spital cu diagnosticul tulburări mintale, la 1000 locuitori, </a:t>
            </a:r>
            <a:br>
              <a:rPr lang="vi-VN" sz="2000" dirty="0">
                <a:effectLst/>
                <a:latin typeface="Times New Roman"/>
                <a:ea typeface="Times New Roman"/>
              </a:rPr>
            </a:br>
            <a:r>
              <a:rPr lang="vi-VN" sz="2000" dirty="0">
                <a:effectLst/>
                <a:latin typeface="Times New Roman"/>
                <a:ea typeface="Times New Roman"/>
              </a:rPr>
              <a:t>în România, în perioada 201</a:t>
            </a:r>
            <a:r>
              <a:rPr lang="ro-RO" sz="2000" dirty="0">
                <a:effectLst/>
                <a:latin typeface="Times New Roman"/>
                <a:ea typeface="Times New Roman"/>
              </a:rPr>
              <a:t>2</a:t>
            </a:r>
            <a:r>
              <a:rPr lang="vi-VN" sz="2000" dirty="0">
                <a:effectLst/>
                <a:latin typeface="Times New Roman"/>
                <a:ea typeface="Times New Roman"/>
              </a:rPr>
              <a:t>-202</a:t>
            </a:r>
            <a:r>
              <a:rPr lang="ro-RO" sz="2000" dirty="0">
                <a:effectLst/>
                <a:latin typeface="Times New Roman"/>
                <a:ea typeface="Times New Roman"/>
              </a:rPr>
              <a:t>1</a:t>
            </a:r>
            <a:br>
              <a:rPr lang="vi-VN" sz="2000" dirty="0">
                <a:effectLst/>
                <a:latin typeface="Times New Roman"/>
                <a:ea typeface="Times New Roman"/>
              </a:rPr>
            </a:br>
            <a:r>
              <a:rPr lang="vi-VN" sz="2000" b="0" dirty="0">
                <a:effectLst/>
                <a:latin typeface="Times New Roman"/>
                <a:ea typeface="Times New Roman"/>
              </a:rPr>
              <a:t>Sursa: </a:t>
            </a:r>
            <a:r>
              <a:rPr lang="en-US" sz="2000" b="0" dirty="0">
                <a:effectLst/>
                <a:latin typeface="Times New Roman"/>
                <a:ea typeface="Times New Roman"/>
              </a:rPr>
              <a:t>INSP-CNSSP</a:t>
            </a:r>
            <a:br>
              <a:rPr lang="vi-VN" sz="2000" b="0" dirty="0">
                <a:effectLst/>
                <a:latin typeface="Times New Roman"/>
                <a:ea typeface="Times New Roman"/>
              </a:rPr>
            </a:br>
            <a:br>
              <a:rPr lang="vi-VN" sz="2000" dirty="0">
                <a:effectLst/>
                <a:latin typeface="Times New Roman"/>
                <a:ea typeface="Times New Roman"/>
              </a:rPr>
            </a:br>
            <a:br>
              <a:rPr lang="ro-RO" sz="1800" dirty="0">
                <a:effectLst/>
                <a:latin typeface="Times New Roman"/>
                <a:ea typeface="Times New Roman"/>
              </a:rPr>
            </a:br>
            <a:br>
              <a:rPr lang="en-US" sz="4000" dirty="0">
                <a:effectLst/>
                <a:latin typeface="Times New Roman"/>
                <a:ea typeface="Times New Roman"/>
              </a:rPr>
            </a:br>
            <a:r>
              <a:rPr lang="ro-RO" baseline="30000" dirty="0">
                <a:effectLst/>
                <a:latin typeface="Times New Roman"/>
                <a:ea typeface="Times New Roman"/>
              </a:rPr>
              <a:t> </a:t>
            </a:r>
            <a:endParaRPr lang="ro-RO" sz="4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Substituent conținut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26469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31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40967" y="476672"/>
            <a:ext cx="8686800" cy="8382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o-RO" sz="2400" b="1" baseline="30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Incidența depresiei (%), în România, pe genuri, în perioada 2010-2019</a:t>
            </a:r>
            <a:endParaRPr lang="ro-RO" sz="2400" dirty="0"/>
          </a:p>
        </p:txBody>
      </p:sp>
      <p:sp>
        <p:nvSpPr>
          <p:cNvPr id="5" name="Dreptunghi 4"/>
          <p:cNvSpPr/>
          <p:nvPr/>
        </p:nvSpPr>
        <p:spPr>
          <a:xfrm>
            <a:off x="3131840" y="4721662"/>
            <a:ext cx="4608512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US" baseline="30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baseline="30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sz="2000" baseline="30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o-RO" sz="2400" baseline="30000" dirty="0">
                <a:latin typeface="Times New Roman"/>
                <a:ea typeface="Times New Roman"/>
              </a:rPr>
              <a:t>Sursa: https://vizhub.healthdata.org/gbd-compare/ </a:t>
            </a:r>
            <a:endParaRPr lang="ro-RO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Substituent conținut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72808" cy="3847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43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93610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br>
              <a:rPr lang="en-US" sz="2400" b="1" baseline="30000" dirty="0">
                <a:effectLst/>
                <a:latin typeface="Times New Roman"/>
                <a:ea typeface="Times New Roman"/>
              </a:rPr>
            </a:b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Prevalența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depresiei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(%) </a:t>
            </a: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în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România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pe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genuri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în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sz="2400" baseline="30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perioada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2010-2019</a:t>
            </a:r>
            <a:br>
              <a:rPr lang="ro-RO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br>
              <a:rPr lang="ro-RO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o-RO" sz="2400" b="0" baseline="300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Sursa: https://vizhub.healthdata.org/gbd-compare</a:t>
            </a:r>
            <a:br>
              <a:rPr lang="en-US" sz="1800" b="1" baseline="30000" dirty="0">
                <a:effectLst/>
                <a:latin typeface="Times New Roman"/>
                <a:ea typeface="Times New Roman"/>
              </a:rPr>
            </a:br>
            <a:endParaRPr lang="ro-RO" sz="1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0" name="Imagin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624736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23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Tre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4295</TotalTime>
  <Words>1306</Words>
  <Application>Microsoft Office PowerPoint</Application>
  <PresentationFormat>On-screen Show (4:3)</PresentationFormat>
  <Paragraphs>136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Book Antiqua</vt:lpstr>
      <vt:lpstr>Calibri</vt:lpstr>
      <vt:lpstr>Franklin Gothic Book</vt:lpstr>
      <vt:lpstr>Franklin Gothic Medium</vt:lpstr>
      <vt:lpstr>Lucida Sans Unicode</vt:lpstr>
      <vt:lpstr>Times New Roman</vt:lpstr>
      <vt:lpstr>Verdana</vt:lpstr>
      <vt:lpstr>Wingdings</vt:lpstr>
      <vt:lpstr>Wingdings 2</vt:lpstr>
      <vt:lpstr>Wingdings 3</vt:lpstr>
      <vt:lpstr>2_Trek</vt:lpstr>
      <vt:lpstr>Concourse</vt:lpstr>
      <vt:lpstr>PowerPoint Presentation</vt:lpstr>
      <vt:lpstr>PowerPoint Presentation</vt:lpstr>
      <vt:lpstr>PowerPoint Presentation</vt:lpstr>
      <vt:lpstr>PowerPoint Presentation</vt:lpstr>
      <vt:lpstr>       Incidența ( la %000 de loc.)  tulburărilor mintale, în România,  în perioada 2012-2021 Sursa: INSP-CNSSP    </vt:lpstr>
      <vt:lpstr> Numărul externărilor din spital cu diagnosticul tulburări mintale, în România,  în perioada 2012-2021 </vt:lpstr>
      <vt:lpstr>    Numărul externărilor din spital cu diagnosticul tulburări mintale, la 1000 locuitori,  în România, în perioada 2012-2021 Sursa: INSP-CNSSP     </vt:lpstr>
      <vt:lpstr>Incidența depresiei (%), în România, pe genuri, în perioada 2010-2019</vt:lpstr>
      <vt:lpstr> Prevalența depresiei (%) în România, pe genuri, în perioada 2010-2019  Sursa: https://vizhub.healthdata.org/gbd-compare </vt:lpstr>
      <vt:lpstr>Prevalența tulburărilor mintale și de comportament (cod ICD 10 F00-F99) (rate %000 loc.), pe județe, în anul 2021 Sursa: INSP-CNSSP </vt:lpstr>
      <vt:lpstr>Prevalența (rate %000 loc.) bolilor psihice (cod ICD 10 F01-F39) în România, în perioada 2012-2021 Sursa: INSP-CNSSP</vt:lpstr>
      <vt:lpstr>     Incidența (rate la 100000 loc.) prin tulburări ale dezvoltării psihologice și alte tulburări fără precizare (COD ICD10 F83-F84, F88-F89), pe genuri, în perioada 2012-2021 Sursa: INSP-CNSSP  </vt:lpstr>
      <vt:lpstr>Incidența (rate la 100000 loc.) prin tulburări ale dezvoltării psihologice și alte tulburări fără precizare (COD ICD10  F83-F84, F88-F89), pe județe, în anul 2021 Sursa: INSP-CNSSP</vt:lpstr>
      <vt:lpstr> </vt:lpstr>
      <vt:lpstr> Incidența % depresie, Europa Centrală, pe genuri, în perioada 2010-2019  Sursa: https://vizhub.healthdata.org/gbd-compare/</vt:lpstr>
      <vt:lpstr> Prevalența % depresie, Europa Centrală, pe genuri, perioada 2010-2019  Sursa: https://vizhub.healthdata.org/gbd-compare/ </vt:lpstr>
      <vt:lpstr>  DALYs % depresie, Europa Centrală, pe genuri, perioada 2010-2019 </vt:lpstr>
      <vt:lpstr>Prevalența depresiei și a sentimentelor de singurătate, pe țări</vt:lpstr>
      <vt:lpstr> Depresia perinatală</vt:lpstr>
      <vt:lpstr>Depresia perinatală</vt:lpstr>
      <vt:lpstr>Depresia perinatală</vt:lpstr>
      <vt:lpstr>PowerPoint Presentation</vt:lpstr>
      <vt:lpstr>   </vt:lpstr>
      <vt:lpstr>PERIOADA DE DERULARE A CAMPANIEI </vt:lpstr>
      <vt:lpstr>PRINCIPALELE MATERIALE SUPORT UTILIZATE ÎN CAMPANIE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csp</dc:creator>
  <cp:lastModifiedBy>Eugenia Bratu</cp:lastModifiedBy>
  <cp:revision>562</cp:revision>
  <cp:lastPrinted>2022-12-19T10:03:50Z</cp:lastPrinted>
  <dcterms:created xsi:type="dcterms:W3CDTF">2016-01-08T09:07:33Z</dcterms:created>
  <dcterms:modified xsi:type="dcterms:W3CDTF">2023-01-03T09:26:46Z</dcterms:modified>
</cp:coreProperties>
</file>